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One-time fee</c:v>
                </c:pt>
              </c:strCache>
            </c:strRef>
          </c:tx>
          <c:spPr>
            <a:solidFill>
              <a:srgbClr val="315D8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Initial license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3250000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4-4736-A92E-3C1C7123B9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Royalties</c:v>
                </c:pt>
              </c:strCache>
            </c:strRef>
          </c:tx>
          <c:spPr>
            <a:solidFill>
              <a:srgbClr val="B7916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Recurring royalties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2220728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94-4736-A92E-3C1C7123B9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0000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es-ES" dirty="0" err="1"/>
              <a:t>Results</a:t>
            </a:r>
            <a:endParaRPr lang="es-E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Revenue</c:v>
                </c:pt>
              </c:strCache>
            </c:strRef>
          </c:tx>
          <c:spPr>
            <a:solidFill>
              <a:srgbClr val="315D86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Dec-24</c:v>
                </c:pt>
                <c:pt idx="1">
                  <c:v>Dec-25</c:v>
                </c:pt>
                <c:pt idx="2">
                  <c:v>Dec-26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308289</c:v>
                </c:pt>
                <c:pt idx="1">
                  <c:v>912594</c:v>
                </c:pt>
                <c:pt idx="2">
                  <c:v>1465204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0-4EB9-9B50-3411A6E902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B79166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Dec-24</c:v>
                </c:pt>
                <c:pt idx="1">
                  <c:v>Dec-25</c:v>
                </c:pt>
                <c:pt idx="2">
                  <c:v>Dec-26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-32876</c:v>
                </c:pt>
                <c:pt idx="1">
                  <c:v>437342</c:v>
                </c:pt>
                <c:pt idx="2">
                  <c:v>880400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0-4EB9-9B50-3411A6E90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400000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EBITDA margin</c:v>
                </c:pt>
              </c:strCache>
            </c:strRef>
          </c:tx>
          <c:spPr>
            <a:ln w="38100" cap="flat">
              <a:solidFill>
                <a:srgbClr val="587A5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Dec-24</c:v>
                </c:pt>
                <c:pt idx="1">
                  <c:v>Dec-25</c:v>
                </c:pt>
                <c:pt idx="2">
                  <c:v>Dec-26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-11</c:v>
                </c:pt>
                <c:pt idx="1">
                  <c:v>48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AA-4154-8CEF-012FC7ABAB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#,##0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Ending cash balance</c:v>
                </c:pt>
              </c:strCache>
            </c:strRef>
          </c:tx>
          <c:spPr>
            <a:ln w="41910" cap="flat">
              <a:solidFill>
                <a:srgbClr val="315D8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315D86"/>
              </a:solidFill>
              <a:ln w="9525" cap="flat">
                <a:solidFill>
                  <a:srgbClr val="315D86"/>
                </a:solidFill>
                <a:prstDash val="solid"/>
                <a:round/>
              </a:ln>
              <a:effectLst/>
            </c:spPr>
          </c:marker>
          <c:dLbls>
            <c:dLbl>
              <c:idx val="2"/>
              <c:layout>
                <c:manualLayout>
                  <c:x val="2.354048964218283E-3"/>
                  <c:y val="8.86524822695032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1C-4912-A88A-F6743EC19F2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Dec-24</c:v>
                </c:pt>
                <c:pt idx="1">
                  <c:v>Dec-25</c:v>
                </c:pt>
                <c:pt idx="2">
                  <c:v>Dec-26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1251707</c:v>
                </c:pt>
                <c:pt idx="1">
                  <c:v>2611549</c:v>
                </c:pt>
                <c:pt idx="2">
                  <c:v>3990283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FB-436E-B091-D7F963E902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50000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_(&quot;$&quot;* #,##0_);_(&quot;$&quot;* \(#,##0\);_(&quot;$&quot;* &quot;-&quot;_);_(@_)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0000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83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69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92240"/>
            <a:ext cx="11201400" cy="0"/>
          </a:xfrm>
          <a:prstGeom prst="line">
            <a:avLst/>
          </a:prstGeom>
          <a:noFill/>
          <a:ln w="6350">
            <a:solidFill>
              <a:srgbClr val="D4C7B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48640" y="6547104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7A6A5A"/>
                </a:solidFill>
              </a:rPr>
              <a:t>Café Muse ME LLC — Investment Memo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8412480" y="6547104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7A6A5A"/>
                </a:solidFill>
              </a:rPr>
              <a:t>Confidential discussion deck</a:t>
            </a:r>
            <a:endParaRPr lang="en-US" sz="650" dirty="0"/>
          </a:p>
        </p:txBody>
      </p:sp>
    </p:spTree>
    <p:extLst>
      <p:ext uri="{BB962C8B-B14F-4D97-AF65-F5344CB8AC3E}">
        <p14:creationId xmlns:p14="http://schemas.microsoft.com/office/powerpoint/2010/main" val="413991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52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94360" y="502920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644652" y="626364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21792" y="1600200"/>
            <a:ext cx="7498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Café Muse ME LLC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58368" y="2267712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AE0D4"/>
                </a:solidFill>
              </a:rPr>
              <a:t>Sectioned case study + investment presentation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58368" y="2944368"/>
            <a:ext cx="61264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CABAA7"/>
                </a:solidFill>
              </a:rPr>
              <a:t>Financial model, investment memo and fundraising outcome for an anonymized café-licensing expansion.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76656" y="3977640"/>
            <a:ext cx="2468880" cy="0"/>
          </a:xfrm>
          <a:prstGeom prst="line">
            <a:avLst/>
          </a:prstGeom>
          <a:noFill/>
          <a:ln w="16510">
            <a:solidFill>
              <a:srgbClr val="B9957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676656" y="4315968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$1.0M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676656" y="4754880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06B7A"/>
                </a:solidFill>
              </a:rPr>
              <a:t>initial target raise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2743200" y="4315968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2743200" y="4754880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06B7A"/>
                </a:solidFill>
              </a:rPr>
              <a:t>initial equity target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809744" y="4315968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$400K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4809744" y="4754880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06B7A"/>
                </a:solidFill>
              </a:rPr>
              <a:t>final capital raised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876288" y="4315968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10%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6876288" y="4754880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06B7A"/>
                </a:solidFill>
              </a:rPr>
              <a:t>final equity sold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76656" y="619963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AFA192"/>
                </a:solidFill>
              </a:rPr>
              <a:t>Prepared as a portfolio-safe version using fictionalized names and anonymized information.</a:t>
            </a:r>
            <a:endParaRPr lang="en-US" sz="850" dirty="0"/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296BF305-10E7-8FA2-F6E4-46C70662B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381" y="1178578"/>
            <a:ext cx="3937314" cy="45797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58368" y="89611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Four-part structure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85800" y="153619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06B7A"/>
                </a:solidFill>
              </a:rPr>
              <a:t>The first three sections explain the engagement and outcome. The fourth section contains the reconstructed investment presentation itself.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2377440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F5E49"/>
                </a:solidFill>
              </a:rPr>
              <a:t>01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600200" y="2551176"/>
            <a:ext cx="685800" cy="0"/>
          </a:xfrm>
          <a:prstGeom prst="line">
            <a:avLst/>
          </a:prstGeom>
          <a:noFill/>
          <a:ln w="19050">
            <a:solidFill>
              <a:srgbClr val="8F5E4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2487168" y="233172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2033"/>
                </a:solidFill>
              </a:rPr>
              <a:t>Introduction &amp; disclosure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05456" y="2715768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What is anonymized, what is fictionalized, and how to read the materials.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3328416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74060"/>
                </a:solidFill>
              </a:rPr>
              <a:t>02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600200" y="3502152"/>
            <a:ext cx="685800" cy="0"/>
          </a:xfrm>
          <a:prstGeom prst="line">
            <a:avLst/>
          </a:prstGeom>
          <a:noFill/>
          <a:ln w="19050">
            <a:solidFill>
              <a:srgbClr val="27406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2487168" y="328269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2033"/>
                </a:solidFill>
              </a:rPr>
              <a:t>What we were trying to do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05456" y="3666744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Build a model and investor memo to support a capital raise.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68680" y="427939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6F5A"/>
                </a:solidFill>
              </a:rPr>
              <a:t>03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600200" y="4453128"/>
            <a:ext cx="685800" cy="0"/>
          </a:xfrm>
          <a:prstGeom prst="line">
            <a:avLst/>
          </a:prstGeom>
          <a:noFill/>
          <a:ln w="1905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2487168" y="423367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2033"/>
                </a:solidFill>
              </a:rPr>
              <a:t>Results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05456" y="4617720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Compare original target with final transaction and business outcome.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68680" y="523036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99570"/>
                </a:solidFill>
              </a:rPr>
              <a:t>04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600200" y="5404104"/>
            <a:ext cx="685800" cy="0"/>
          </a:xfrm>
          <a:prstGeom prst="line">
            <a:avLst/>
          </a:prstGeom>
          <a:noFill/>
          <a:ln w="19050">
            <a:solidFill>
              <a:srgbClr val="B9957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2487168" y="518464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2033"/>
                </a:solidFill>
              </a:rPr>
              <a:t>Investment presentation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05456" y="5568696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Investor-facing deck based on the original memo and model outputs.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22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01 — Introduction &amp; disclosure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F5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F5E49"/>
          </a:solidFill>
          <a:ln w="12700">
            <a:solidFill>
              <a:srgbClr val="8F5E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02920" y="438912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553212" y="562356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123444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0" b="1" dirty="0">
                <a:solidFill>
                  <a:srgbClr val="FFFFFF">
                    <a:alpha val="95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7600" dirty="0"/>
          </a:p>
        </p:txBody>
      </p:sp>
      <p:sp>
        <p:nvSpPr>
          <p:cNvPr id="6" name="Shape 4"/>
          <p:cNvSpPr/>
          <p:nvPr/>
        </p:nvSpPr>
        <p:spPr>
          <a:xfrm>
            <a:off x="603504" y="2788920"/>
            <a:ext cx="1572768" cy="0"/>
          </a:xfrm>
          <a:prstGeom prst="line">
            <a:avLst/>
          </a:prstGeom>
          <a:noFill/>
          <a:ln w="15240">
            <a:solidFill>
              <a:srgbClr val="FFFFFF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66928" y="3108960"/>
            <a:ext cx="7132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Introduction &amp; disclosure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594360" y="397764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8EFE4"/>
                </a:solidFill>
              </a:rPr>
              <a:t>Scope, anonymization and how the reconstructed materials should be interpreted.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63550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8EFE4"/>
                </a:solidFill>
              </a:rPr>
              <a:t>Café Muse ME LLC — case study deck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8F5E49"/>
          </a:solidFill>
          <a:ln w="12700">
            <a:solidFill>
              <a:srgbClr val="8F5E4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5E49"/>
                </a:solidFill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INTRODUCTION &amp; DISCLOSURE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Portfolio-safe version of a historical engagement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deck deliberately separates what was part of the client work from what has been reconstructed for presentation.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13232" y="2048256"/>
            <a:ext cx="320040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960120" y="233172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F5E49"/>
                </a:solidFill>
              </a:rPr>
              <a:t>Anonymized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60120" y="2816352"/>
            <a:ext cx="26060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06B7A"/>
                </a:solidFill>
              </a:rPr>
              <a:t>Financial information has been prepared for public presentation. Client-identifying details have been removed or generalized.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480560" y="2048256"/>
            <a:ext cx="320040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4727448" y="233172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F5E49"/>
                </a:solidFill>
              </a:rPr>
              <a:t>Fictionalized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727448" y="2816352"/>
            <a:ext cx="26060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06B7A"/>
                </a:solidFill>
              </a:rPr>
              <a:t>Company, brand and location identifiers are presented under fictional names to protect the original client.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47888" y="2048256"/>
            <a:ext cx="320040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485632" y="233172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8F5E49"/>
                </a:solidFill>
              </a:rPr>
              <a:t>Not current forecasts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485632" y="2816352"/>
            <a:ext cx="26060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06B7A"/>
                </a:solidFill>
              </a:rPr>
              <a:t>The projections reflect the original modeling framework and should not be interpreted as current investment advice or live forecasts.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13232" y="47731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2033"/>
                </a:solidFill>
              </a:rPr>
              <a:t>Working principle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907792" y="473659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72033"/>
                </a:solidFill>
              </a:rPr>
              <a:t>Preserve the mechanics and decision logic of the original work while protecting confidential client information.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01 — Introduction &amp; disclosure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8F5E49"/>
          </a:solidFill>
          <a:ln w="12700">
            <a:solidFill>
              <a:srgbClr val="8F5E4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5E49"/>
                </a:solidFill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INTRODUCTION &amp; DISCLOSURE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was actually produced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engagement created both the analytical model and the investor-facing narrative.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86384" y="2057400"/>
            <a:ext cx="243459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C9B8A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859536" y="2221992"/>
            <a:ext cx="22882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172033"/>
                </a:solidFill>
              </a:rPr>
              <a:t>Financial model</a:t>
            </a:r>
            <a:endParaRPr lang="en-US" sz="1030" dirty="0"/>
          </a:p>
        </p:txBody>
      </p:sp>
      <p:sp>
        <p:nvSpPr>
          <p:cNvPr id="12" name="Shape 10"/>
          <p:cNvSpPr/>
          <p:nvPr/>
        </p:nvSpPr>
        <p:spPr>
          <a:xfrm>
            <a:off x="3248406" y="2404872"/>
            <a:ext cx="173736" cy="0"/>
          </a:xfrm>
          <a:prstGeom prst="line">
            <a:avLst/>
          </a:prstGeom>
          <a:noFill/>
          <a:ln w="15240">
            <a:solidFill>
              <a:srgbClr val="8F5E4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3449574" y="2057400"/>
            <a:ext cx="243459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C9B8A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3522726" y="2221992"/>
            <a:ext cx="22882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172033"/>
                </a:solidFill>
              </a:rPr>
              <a:t>Investment memo</a:t>
            </a:r>
            <a:endParaRPr lang="en-US" sz="1030" dirty="0"/>
          </a:p>
        </p:txBody>
      </p:sp>
      <p:sp>
        <p:nvSpPr>
          <p:cNvPr id="15" name="Shape 13"/>
          <p:cNvSpPr/>
          <p:nvPr/>
        </p:nvSpPr>
        <p:spPr>
          <a:xfrm>
            <a:off x="5911596" y="2404872"/>
            <a:ext cx="173736" cy="0"/>
          </a:xfrm>
          <a:prstGeom prst="line">
            <a:avLst/>
          </a:prstGeom>
          <a:noFill/>
          <a:ln w="15240">
            <a:solidFill>
              <a:srgbClr val="8F5E4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6112764" y="2057400"/>
            <a:ext cx="243459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C9B8A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6185916" y="2221992"/>
            <a:ext cx="22882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172033"/>
                </a:solidFill>
              </a:rPr>
              <a:t>Investor deck</a:t>
            </a:r>
            <a:endParaRPr lang="en-US" sz="1030" dirty="0"/>
          </a:p>
        </p:txBody>
      </p:sp>
      <p:sp>
        <p:nvSpPr>
          <p:cNvPr id="18" name="Shape 16"/>
          <p:cNvSpPr/>
          <p:nvPr/>
        </p:nvSpPr>
        <p:spPr>
          <a:xfrm>
            <a:off x="8574786" y="2404872"/>
            <a:ext cx="173736" cy="0"/>
          </a:xfrm>
          <a:prstGeom prst="line">
            <a:avLst/>
          </a:prstGeom>
          <a:noFill/>
          <a:ln w="15240">
            <a:solidFill>
              <a:srgbClr val="8F5E4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8775954" y="2057400"/>
            <a:ext cx="243459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C9B8A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8849106" y="2221992"/>
            <a:ext cx="22882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172033"/>
                </a:solidFill>
              </a:rPr>
              <a:t>Negotiation support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749808" y="3246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2033"/>
                </a:solidFill>
              </a:rPr>
              <a:t>Core deliverables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59536" y="370332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5E49"/>
                </a:solidFill>
              </a:rPr>
              <a:t>1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225296" y="36758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72033"/>
                </a:solidFill>
              </a:rPr>
              <a:t>36-month monthly financial model for a multi-country café-licensing expansion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859536" y="413308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5E49"/>
                </a:solidFill>
              </a:rPr>
              <a:t>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225296" y="4105656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72033"/>
                </a:solidFill>
              </a:rPr>
              <a:t>Revenue, cash flow and deferred-revenue schedules tied to each planned outlet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59536" y="4562856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5E49"/>
                </a:solidFill>
              </a:rPr>
              <a:t>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225296" y="453542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72033"/>
                </a:solidFill>
              </a:rPr>
              <a:t>Valuation and IRR sensitivity analysis for the proposed raise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859536" y="4992624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5E49"/>
                </a:solidFill>
              </a:rPr>
              <a:t>4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225296" y="496519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72033"/>
                </a:solidFill>
              </a:rPr>
              <a:t>Investment memo and presentation translating the model into investor language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01 — Introduction &amp; disclosure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74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4060"/>
          </a:solidFill>
          <a:ln w="12700">
            <a:solidFill>
              <a:srgbClr val="27406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02920" y="438912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553212" y="562356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123444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0" b="1" dirty="0">
                <a:solidFill>
                  <a:srgbClr val="FFFFFF">
                    <a:alpha val="95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7600" dirty="0"/>
          </a:p>
        </p:txBody>
      </p:sp>
      <p:sp>
        <p:nvSpPr>
          <p:cNvPr id="6" name="Shape 4"/>
          <p:cNvSpPr/>
          <p:nvPr/>
        </p:nvSpPr>
        <p:spPr>
          <a:xfrm>
            <a:off x="603504" y="2788920"/>
            <a:ext cx="1572768" cy="0"/>
          </a:xfrm>
          <a:prstGeom prst="line">
            <a:avLst/>
          </a:prstGeom>
          <a:noFill/>
          <a:ln w="15240">
            <a:solidFill>
              <a:srgbClr val="FFFFFF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66928" y="3108960"/>
            <a:ext cx="7132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we were trying to do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594360" y="397764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8EFE4"/>
                </a:solidFill>
              </a:rPr>
              <a:t>Create an investor-ready financial model, investment memo and presentation to support a capital raise.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63550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8EFE4"/>
                </a:solidFill>
              </a:rPr>
              <a:t>Café Muse ME LLC — case study deck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74060"/>
          </a:solidFill>
          <a:ln w="12700">
            <a:solidFill>
              <a:srgbClr val="27406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4060"/>
                </a:solidFill>
              </a:rPr>
              <a:t>02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WHAT WE WERE TRYING TO DO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Translate one proven café into a fundable expansion case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business had an attractive licensing idea, but investors needed a structured view of scale, timing and risk.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49808" y="2011680"/>
            <a:ext cx="47548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1024128" y="2331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033"/>
                </a:solidFill>
              </a:rPr>
              <a:t>Starting point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24128" y="2834640"/>
            <a:ext cx="3977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06B7A"/>
                </a:solidFill>
              </a:rPr>
              <a:t>One proven location, regional licensing rights, and a proposed plan to scale through country-level operators.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24128" y="385876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74060"/>
                </a:solidFill>
              </a:rPr>
              <a:t>Question for investors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24128" y="4187952"/>
            <a:ext cx="40233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</a:rPr>
              <a:t>Can the model generate enough cash, EBITDA and exit value to justify the requested capital?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56832" y="2011680"/>
            <a:ext cx="4297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6931152" y="23317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033"/>
                </a:solidFill>
              </a:rPr>
              <a:t>Target output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931152" y="2834640"/>
            <a:ext cx="3566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06B7A"/>
                </a:solidFill>
              </a:rPr>
              <a:t>A model-backed memo and presentation that made the fundraising ask explainable, negotiable and auditable.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931152" y="385876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74060"/>
                </a:solidFill>
              </a:rPr>
              <a:t>Investor materials needed to show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931152" y="4187952"/>
            <a:ext cx="3566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</a:rPr>
              <a:t>Business model, opening plan, economics, deal structure, risks and exit options.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02 — What we were trying to do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74060"/>
          </a:solidFill>
          <a:ln w="12700">
            <a:solidFill>
              <a:srgbClr val="27406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4060"/>
                </a:solidFill>
              </a:rPr>
              <a:t>02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WHAT WE WERE TRYING TO DO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 architecture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workbook linked operating assumptions to financial statements and investor returns.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41248" y="1874520"/>
            <a:ext cx="10515600" cy="475488"/>
          </a:xfrm>
          <a:prstGeom prst="rect">
            <a:avLst/>
          </a:prstGeom>
          <a:solidFill>
            <a:srgbClr val="FFFFFF"/>
          </a:solidFill>
          <a:ln w="1016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1097280" y="199339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Operating history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1993392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Saudi baseline + existing royalty data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806440" y="2340864"/>
            <a:ext cx="0" cy="237744"/>
          </a:xfrm>
          <a:prstGeom prst="line">
            <a:avLst/>
          </a:prstGeom>
          <a:noFill/>
          <a:ln w="13970">
            <a:solidFill>
              <a:srgbClr val="274060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841248" y="2459736"/>
            <a:ext cx="10515600" cy="475488"/>
          </a:xfrm>
          <a:prstGeom prst="rect">
            <a:avLst/>
          </a:prstGeom>
          <a:solidFill>
            <a:srgbClr val="FFFFFF"/>
          </a:solidFill>
          <a:ln w="1016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1097280" y="257860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Opening schedule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75888" y="2578608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Stores, countries, dates and fee timing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806440" y="2926080"/>
            <a:ext cx="0" cy="237744"/>
          </a:xfrm>
          <a:prstGeom prst="line">
            <a:avLst/>
          </a:prstGeom>
          <a:noFill/>
          <a:ln w="13970">
            <a:solidFill>
              <a:srgbClr val="274060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841248" y="3044952"/>
            <a:ext cx="10515600" cy="475488"/>
          </a:xfrm>
          <a:prstGeom prst="rect">
            <a:avLst/>
          </a:prstGeom>
          <a:solidFill>
            <a:srgbClr val="FFFFFF"/>
          </a:solidFill>
          <a:ln w="1016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1097280" y="3163824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Country curves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75888" y="3163824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Sales baselines, growth and seasonality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806440" y="3511296"/>
            <a:ext cx="0" cy="237744"/>
          </a:xfrm>
          <a:prstGeom prst="line">
            <a:avLst/>
          </a:prstGeom>
          <a:noFill/>
          <a:ln w="13970">
            <a:solidFill>
              <a:srgbClr val="274060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841248" y="3630168"/>
            <a:ext cx="10515600" cy="475488"/>
          </a:xfrm>
          <a:prstGeom prst="rect">
            <a:avLst/>
          </a:prstGeom>
          <a:solidFill>
            <a:srgbClr val="FFFFFF"/>
          </a:solidFill>
          <a:ln w="1016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1097280" y="37490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Royalty engine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75888" y="37490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6% revenue share with monthly minimum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806440" y="4096512"/>
            <a:ext cx="0" cy="237744"/>
          </a:xfrm>
          <a:prstGeom prst="line">
            <a:avLst/>
          </a:prstGeom>
          <a:noFill/>
          <a:ln w="13970">
            <a:solidFill>
              <a:srgbClr val="274060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841248" y="4215384"/>
            <a:ext cx="10515600" cy="475488"/>
          </a:xfrm>
          <a:prstGeom prst="rect">
            <a:avLst/>
          </a:prstGeom>
          <a:solidFill>
            <a:srgbClr val="FFFFFF"/>
          </a:solidFill>
          <a:ln w="1016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5"/>
          <p:cNvSpPr/>
          <p:nvPr/>
        </p:nvSpPr>
        <p:spPr>
          <a:xfrm>
            <a:off x="1097280" y="4334256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Deferred revenue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675888" y="4334256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Cash collected vs revenue recognized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806440" y="4681728"/>
            <a:ext cx="0" cy="237744"/>
          </a:xfrm>
          <a:prstGeom prst="line">
            <a:avLst/>
          </a:prstGeom>
          <a:noFill/>
          <a:ln w="13970">
            <a:solidFill>
              <a:srgbClr val="274060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841248" y="4800600"/>
            <a:ext cx="10515600" cy="475488"/>
          </a:xfrm>
          <a:prstGeom prst="rect">
            <a:avLst/>
          </a:prstGeom>
          <a:solidFill>
            <a:srgbClr val="FFFFFF"/>
          </a:solidFill>
          <a:ln w="1016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1097280" y="491947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Financial statements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3675888" y="4919472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P&amp;L, cash flow and balance sheet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806440" y="5266944"/>
            <a:ext cx="0" cy="237744"/>
          </a:xfrm>
          <a:prstGeom prst="line">
            <a:avLst/>
          </a:prstGeom>
          <a:noFill/>
          <a:ln w="13970">
            <a:solidFill>
              <a:srgbClr val="274060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841248" y="5385816"/>
            <a:ext cx="10515600" cy="475488"/>
          </a:xfrm>
          <a:prstGeom prst="rect">
            <a:avLst/>
          </a:prstGeom>
          <a:solidFill>
            <a:srgbClr val="E9F0F8"/>
          </a:solidFill>
          <a:ln w="10160">
            <a:solidFill>
              <a:srgbClr val="27406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33"/>
          <p:cNvSpPr/>
          <p:nvPr/>
        </p:nvSpPr>
        <p:spPr>
          <a:xfrm>
            <a:off x="1097280" y="5504688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74060"/>
                </a:solidFill>
              </a:rPr>
              <a:t>Investor analysis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3675888" y="5504688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Valuation, equity and IRR sensitivities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36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02 — What we were trying to do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74060"/>
          </a:solidFill>
          <a:ln w="12700">
            <a:solidFill>
              <a:srgbClr val="27406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4060"/>
                </a:solidFill>
              </a:rPr>
              <a:t>02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WHAT WE WERE TRYING TO DO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Fundraising logic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target raise had to connect to how an investor could exit after the business scaled.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22960" y="2121408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74060"/>
                </a:solidFill>
              </a:rPr>
              <a:t>$1.0M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868680" y="276148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6B7A"/>
                </a:solidFill>
              </a:rPr>
              <a:t>initial raise sought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337560" y="2121408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74060"/>
                </a:solidFill>
              </a:rPr>
              <a:t>20%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3401568" y="276148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6B7A"/>
                </a:solidFill>
              </a:rPr>
              <a:t>equity offered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852160" y="2121408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74060"/>
                </a:solidFill>
              </a:rPr>
              <a:t>25%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5916168" y="276148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06B7A"/>
                </a:solidFill>
              </a:rPr>
              <a:t>IRR benchmark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68680" y="3456432"/>
            <a:ext cx="7040880" cy="0"/>
          </a:xfrm>
          <a:prstGeom prst="line">
            <a:avLst/>
          </a:prstGeom>
          <a:noFill/>
          <a:ln w="1143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77824" y="3822192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72033"/>
                </a:solidFill>
              </a:rPr>
              <a:t>The model tested whether year-three EBITDA and valuation multiples could support the proposed terms, instead of treating the equity ask as a standalone number.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458200" y="201168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8732520" y="2340864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033"/>
                </a:solidFill>
              </a:rPr>
              <a:t>Return framework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732520" y="2816352"/>
            <a:ext cx="20116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06B7A"/>
                </a:solidFill>
              </a:rPr>
              <a:t>Capital invested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606B7A"/>
                </a:solidFill>
              </a:rPr>
              <a:t>× equity acquired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606B7A"/>
                </a:solidFill>
              </a:rPr>
              <a:t>× exit value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606B7A"/>
                </a:solidFill>
              </a:rPr>
              <a:t>= investor return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02 — What we were trying to do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B6F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B6F5A"/>
          </a:solidFill>
          <a:ln w="12700">
            <a:solidFill>
              <a:srgbClr val="3B6F5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02920" y="438912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553212" y="562356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123444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0" b="1" dirty="0">
                <a:solidFill>
                  <a:srgbClr val="FFFFFF">
                    <a:alpha val="95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7600" dirty="0"/>
          </a:p>
        </p:txBody>
      </p:sp>
      <p:sp>
        <p:nvSpPr>
          <p:cNvPr id="6" name="Shape 4"/>
          <p:cNvSpPr/>
          <p:nvPr/>
        </p:nvSpPr>
        <p:spPr>
          <a:xfrm>
            <a:off x="603504" y="2788920"/>
            <a:ext cx="1572768" cy="0"/>
          </a:xfrm>
          <a:prstGeom prst="line">
            <a:avLst/>
          </a:prstGeom>
          <a:noFill/>
          <a:ln w="15240">
            <a:solidFill>
              <a:srgbClr val="FFFFFF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66928" y="3108960"/>
            <a:ext cx="7132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Results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594360" y="397764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8EFE4"/>
                </a:solidFill>
              </a:rPr>
              <a:t>What was targeted, what was actually raised, and what happened after the cafés proved successful.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63550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8EFE4"/>
                </a:solidFill>
              </a:rPr>
              <a:t>Café Muse ME LLC — case study deck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3B6F5A"/>
                </a:solidFill>
              </a:rPr>
              <a:t>03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RESULTS AND TRANSACTION OUTCOME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Target vs final transaction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actual raise was smaller, but it was completed at a stronger implied valuation than the original proposal.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04672" y="2011680"/>
            <a:ext cx="47091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C5B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1078992" y="23134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</a:rPr>
              <a:t>Original target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78992" y="2880360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6F5A"/>
                </a:solidFill>
              </a:rPr>
              <a:t>$1.0M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3127248" y="305409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06B7A"/>
                </a:solidFill>
              </a:rPr>
              <a:t>for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75888" y="288036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6F5A"/>
                </a:solidFill>
              </a:rPr>
              <a:t>20%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1097280" y="3822192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06B7A"/>
                </a:solidFill>
              </a:rPr>
              <a:t>$5.0M implied post-money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73952" y="2011680"/>
            <a:ext cx="4709160" cy="2514600"/>
          </a:xfrm>
          <a:prstGeom prst="rect">
            <a:avLst/>
          </a:prstGeom>
          <a:solidFill>
            <a:srgbClr val="FFFFFF"/>
          </a:solidFill>
          <a:ln w="1778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6748272" y="231343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033"/>
                </a:solidFill>
              </a:rPr>
              <a:t>Final transaction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748272" y="2880360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6F5A"/>
                </a:solidFill>
              </a:rPr>
              <a:t>$400K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8796528" y="3054096"/>
            <a:ext cx="320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06B7A"/>
                </a:solidFill>
              </a:rPr>
              <a:t>for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345168" y="288036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B6F5A"/>
                </a:solidFill>
              </a:rPr>
              <a:t>10%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6766560" y="3822192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06B7A"/>
                </a:solidFill>
              </a:rPr>
              <a:t>$4.0M implied post-money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1248" y="516636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72033"/>
                </a:solidFill>
              </a:rPr>
              <a:t>Interpretation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542032" y="5111496"/>
            <a:ext cx="8046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72033"/>
                </a:solidFill>
              </a:rPr>
              <a:t>The final deal reduced dilution relative to the original 20% ask, while still bringing in external capital to support the next stage of expansion.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03 — Results and transaction outcome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3B6F5A"/>
                </a:solidFill>
              </a:rPr>
              <a:t>03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RESULTS AND TRANSACTION OUTCOME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happened after the raise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transaction supported expansion, and the proof points made the rights valuable to the original brand owner.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68680" y="2487168"/>
            <a:ext cx="658368" cy="658368"/>
          </a:xfrm>
          <a:prstGeom prst="ellipse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1088136" y="2660904"/>
            <a:ext cx="2194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77240" y="34015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2033"/>
                </a:solidFill>
              </a:rPr>
              <a:t>Model + memo completed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77240" y="3803904"/>
            <a:ext cx="2148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A single model-backed fundraising story was created.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46120" y="2834640"/>
            <a:ext cx="411480" cy="0"/>
          </a:xfrm>
          <a:prstGeom prst="line">
            <a:avLst/>
          </a:prstGeom>
          <a:noFill/>
          <a:ln w="15240">
            <a:solidFill>
              <a:srgbClr val="3B6F5A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3703320" y="2487168"/>
            <a:ext cx="658368" cy="658368"/>
          </a:xfrm>
          <a:prstGeom prst="ellipse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3922776" y="2660904"/>
            <a:ext cx="2194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11880" y="34015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2033"/>
                </a:solidFill>
              </a:rPr>
              <a:t>$400K raised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611880" y="3803904"/>
            <a:ext cx="2148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10% equity sold to an investor.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080760" y="2834640"/>
            <a:ext cx="411480" cy="0"/>
          </a:xfrm>
          <a:prstGeom prst="line">
            <a:avLst/>
          </a:prstGeom>
          <a:noFill/>
          <a:ln w="15240">
            <a:solidFill>
              <a:srgbClr val="3B6F5A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537960" y="2487168"/>
            <a:ext cx="658368" cy="658368"/>
          </a:xfrm>
          <a:prstGeom prst="ellipse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6757416" y="2660904"/>
            <a:ext cx="2194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46520" y="34015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2033"/>
                </a:solidFill>
              </a:rPr>
              <a:t>Three cafés opened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46520" y="3803904"/>
            <a:ext cx="2148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The licensing concept gained operating proof points.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915400" y="2834640"/>
            <a:ext cx="411480" cy="0"/>
          </a:xfrm>
          <a:prstGeom prst="line">
            <a:avLst/>
          </a:prstGeom>
          <a:noFill/>
          <a:ln w="15240">
            <a:solidFill>
              <a:srgbClr val="3B6F5A"/>
            </a:solidFill>
            <a:prstDash val="solid"/>
            <a:tailEnd type="triangle"/>
          </a:ln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9372600" y="2487168"/>
            <a:ext cx="658368" cy="658368"/>
          </a:xfrm>
          <a:prstGeom prst="ellipse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9592056" y="2660904"/>
            <a:ext cx="2194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281160" y="34015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2033"/>
                </a:solidFill>
              </a:rPr>
              <a:t>Rights repurchased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281160" y="3803904"/>
            <a:ext cx="2148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06B7A"/>
                </a:solidFill>
              </a:rPr>
              <a:t>Three years after the raise, the original brand owner bought back the rights for its own expansion.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868680" y="525780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2033"/>
                </a:solidFill>
              </a:rPr>
              <a:t>End result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487168" y="5166360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72033"/>
                </a:solidFill>
              </a:rPr>
              <a:t>Three years after the raise, the original brand owner purchased the rights after the cafés proved successful in the Middle East, allowing the owner to exit at a profit.</a:t>
            </a:r>
            <a:endParaRPr lang="en-US" sz="1450" dirty="0"/>
          </a:p>
        </p:txBody>
      </p:sp>
      <p:sp>
        <p:nvSpPr>
          <p:cNvPr id="31" name="Shape 29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Text 30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03 — Results and transaction outcome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9"/>
          </a:solidFill>
          <a:ln w="12700">
            <a:solidFill>
              <a:srgbClr val="F6F1E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11201400" y="292608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1251692" y="41605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B6F5A"/>
          </a:solidFill>
          <a:ln w="12700">
            <a:solidFill>
              <a:srgbClr val="3B6F5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56032" y="347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3B6F5A"/>
                </a:solidFill>
              </a:rPr>
              <a:t>03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49808" y="3474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606B7A"/>
                </a:solidFill>
              </a:rPr>
              <a:t>RESULTS AND TRANSACTION OUTCOME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749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project demonstrates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76656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06B7A"/>
                </a:solidFill>
              </a:rPr>
              <a:t>The work was valuable because it connected commercial ambition, accounting mechanics and investor economics.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32688" y="20116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6F5A"/>
                </a:solidFill>
              </a:rPr>
              <a:t>Driver-based modeling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584448" y="1993392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2033"/>
                </a:solidFill>
              </a:rPr>
              <a:t>Country-specific revenue curves, staggered openings, and minimum royalty logic.</a:t>
            </a:r>
            <a:endParaRPr lang="en-US" sz="1320" dirty="0"/>
          </a:p>
        </p:txBody>
      </p:sp>
      <p:sp>
        <p:nvSpPr>
          <p:cNvPr id="12" name="Shape 10"/>
          <p:cNvSpPr/>
          <p:nvPr/>
        </p:nvSpPr>
        <p:spPr>
          <a:xfrm>
            <a:off x="868680" y="2578608"/>
            <a:ext cx="9966960" cy="0"/>
          </a:xfrm>
          <a:prstGeom prst="line">
            <a:avLst/>
          </a:prstGeom>
          <a:noFill/>
          <a:ln w="7620">
            <a:solidFill>
              <a:srgbClr val="DFD2C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932688" y="285292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6F5A"/>
                </a:solidFill>
              </a:rPr>
              <a:t>Accounting clarity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584448" y="2834640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2033"/>
                </a:solidFill>
              </a:rPr>
              <a:t>Upfront cash collections were separated from deferred revenue recognition.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868680" y="3419856"/>
            <a:ext cx="9966960" cy="0"/>
          </a:xfrm>
          <a:prstGeom prst="line">
            <a:avLst/>
          </a:prstGeom>
          <a:noFill/>
          <a:ln w="7620">
            <a:solidFill>
              <a:srgbClr val="DFD2C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932688" y="3694176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6F5A"/>
                </a:solidFill>
              </a:rPr>
              <a:t>Investor negotiation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584448" y="3675888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2033"/>
                </a:solidFill>
              </a:rPr>
              <a:t>Valuation and IRR sensitivities framed the capital raise as a range, not a fixed claim.</a:t>
            </a:r>
            <a:endParaRPr lang="en-US" sz="1320" dirty="0"/>
          </a:p>
        </p:txBody>
      </p:sp>
      <p:sp>
        <p:nvSpPr>
          <p:cNvPr id="18" name="Shape 16"/>
          <p:cNvSpPr/>
          <p:nvPr/>
        </p:nvSpPr>
        <p:spPr>
          <a:xfrm>
            <a:off x="868680" y="4261104"/>
            <a:ext cx="9966960" cy="0"/>
          </a:xfrm>
          <a:prstGeom prst="line">
            <a:avLst/>
          </a:prstGeom>
          <a:noFill/>
          <a:ln w="7620">
            <a:solidFill>
              <a:srgbClr val="DFD2C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932688" y="453542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B6F5A"/>
                </a:solidFill>
              </a:rPr>
              <a:t>Communication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3584448" y="4517136"/>
            <a:ext cx="7132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2033"/>
                </a:solidFill>
              </a:rPr>
              <a:t>The model outputs became an investment memo and presentation suitable for investor conversations.</a:t>
            </a:r>
            <a:endParaRPr lang="en-US" sz="1320" dirty="0"/>
          </a:p>
        </p:txBody>
      </p:sp>
      <p:sp>
        <p:nvSpPr>
          <p:cNvPr id="21" name="Shape 19"/>
          <p:cNvSpPr/>
          <p:nvPr/>
        </p:nvSpPr>
        <p:spPr>
          <a:xfrm>
            <a:off x="868680" y="5102352"/>
            <a:ext cx="9966960" cy="0"/>
          </a:xfrm>
          <a:prstGeom prst="line">
            <a:avLst/>
          </a:prstGeom>
          <a:noFill/>
          <a:ln w="7620">
            <a:solidFill>
              <a:srgbClr val="DFD2C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10160">
            <a:solidFill>
              <a:srgbClr val="D8CFC3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411480" y="651052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6B7A"/>
                </a:solidFill>
              </a:rPr>
              <a:t>03 — Results and transaction outcome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12928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06B7A"/>
                </a:solidFill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99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B99570"/>
          </a:solidFill>
          <a:ln w="12700">
            <a:solidFill>
              <a:srgbClr val="B9957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02920" y="438912"/>
            <a:ext cx="402336" cy="402336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553212" y="562356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CM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123444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0" b="1" dirty="0">
                <a:solidFill>
                  <a:srgbClr val="FFFFFF">
                    <a:alpha val="95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7600" dirty="0"/>
          </a:p>
        </p:txBody>
      </p:sp>
      <p:sp>
        <p:nvSpPr>
          <p:cNvPr id="6" name="Shape 4"/>
          <p:cNvSpPr/>
          <p:nvPr/>
        </p:nvSpPr>
        <p:spPr>
          <a:xfrm>
            <a:off x="603504" y="2788920"/>
            <a:ext cx="1572768" cy="0"/>
          </a:xfrm>
          <a:prstGeom prst="line">
            <a:avLst/>
          </a:prstGeom>
          <a:noFill/>
          <a:ln w="15240">
            <a:solidFill>
              <a:srgbClr val="FFFFFF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66928" y="3108960"/>
            <a:ext cx="7132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Investment presentation itself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594360" y="397764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8EFE4"/>
                </a:solidFill>
              </a:rPr>
              <a:t>Reconstructed investor presentation based on the anonymized memo and model outputs.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63550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8EFE4"/>
                </a:solidFill>
              </a:rPr>
              <a:t>Café Muse ME LLC — case study deck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afe_assets/riyadh_cafe.jpg"/>
          <p:cNvPicPr>
            <a:picLocks noChangeAspect="1"/>
          </p:cNvPicPr>
          <p:nvPr/>
        </p:nvPicPr>
        <p:blipFill>
          <a:blip r:embed="rId3"/>
          <a:srcRect l="17100" r="17100"/>
          <a:stretch/>
        </p:blipFill>
        <p:spPr>
          <a:xfrm>
            <a:off x="6172200" y="0"/>
            <a:ext cx="60167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9601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Café Muse ME LLC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658368" y="1700784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4D4C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Investment opportunity deck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658368" y="2560320"/>
            <a:ext cx="45262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Asset-light IP licensing model for premium café experiences across the Mediterranean and Gulf regions.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58368" y="4334255"/>
            <a:ext cx="1485150" cy="640079"/>
          </a:xfrm>
          <a:prstGeom prst="roundRect">
            <a:avLst>
              <a:gd name="adj" fmla="val 17647"/>
            </a:avLst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731520" y="4519322"/>
            <a:ext cx="1321271" cy="301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$1.0M raise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148840" y="4334255"/>
            <a:ext cx="1485150" cy="640079"/>
          </a:xfrm>
          <a:prstGeom prst="roundRect">
            <a:avLst>
              <a:gd name="adj" fmla="val 17647"/>
            </a:avLst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2221992" y="4519322"/>
            <a:ext cx="1321271" cy="301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20% equity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639311" y="4334255"/>
            <a:ext cx="1792423" cy="640079"/>
          </a:xfrm>
          <a:prstGeom prst="roundRect">
            <a:avLst>
              <a:gd name="adj" fmla="val 17647"/>
            </a:avLst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712464" y="4519322"/>
            <a:ext cx="1628544" cy="301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10-year licenses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investment thesis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 global lifestyle brand applied to cafés through an asset-light licensing structure.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Image 0" descr="/mnt/data/cafe_assets/le_miu_cafe.jpg"/>
          <p:cNvPicPr>
            <a:picLocks noChangeAspect="1"/>
          </p:cNvPicPr>
          <p:nvPr/>
        </p:nvPicPr>
        <p:blipFill>
          <a:blip r:embed="rId3"/>
          <a:srcRect l="20968" r="20968"/>
          <a:stretch/>
        </p:blipFill>
        <p:spPr>
          <a:xfrm>
            <a:off x="594360" y="1417320"/>
            <a:ext cx="4572000" cy="4251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23560" y="146304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WHY IT MATTERS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5623560" y="1737360"/>
            <a:ext cx="54406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Café Muse ME LLC licenses the Café MUSE brand to experienced food &amp; beverage operators, monetizing brand/IP without operating each café directly.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5623560" y="29260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STRATEGIC LOGIC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5623560" y="3200400"/>
            <a:ext cx="544068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model is designed to scale through country-level operators, premium locations, upfront fees, and monthly royalty income tied to café revenue.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5669280" y="48920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130M+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669280" y="536752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stated monthly brand reach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543800" y="48920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6%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543800" y="5367528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royalty on café revenue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281160" y="48920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$10K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281160" y="5367528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minimum monthly fee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Premium café demand meets lifestyle branding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concept positions cafés as social, retail, fashion and hospitality destinations.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Image 0" descr="/mnt/data/cafe_assets/dubai_cafe.jpg"/>
          <p:cNvPicPr>
            <a:picLocks noChangeAspect="1"/>
          </p:cNvPicPr>
          <p:nvPr/>
        </p:nvPicPr>
        <p:blipFill>
          <a:blip r:embed="rId3"/>
          <a:srcRect l="24405" r="24405"/>
          <a:stretch/>
        </p:blipFill>
        <p:spPr>
          <a:xfrm>
            <a:off x="594360" y="1234440"/>
            <a:ext cx="3931920" cy="4800600"/>
          </a:xfrm>
          <a:prstGeom prst="rect">
            <a:avLst/>
          </a:prstGeom>
        </p:spPr>
      </p:pic>
      <p:pic>
        <p:nvPicPr>
          <p:cNvPr id="5" name="Image 1" descr="/mnt/data/cafe_assets/riyadh_cafe.jpg"/>
          <p:cNvPicPr>
            <a:picLocks noChangeAspect="1"/>
          </p:cNvPicPr>
          <p:nvPr/>
        </p:nvPicPr>
        <p:blipFill>
          <a:blip r:embed="rId4"/>
          <a:srcRect t="1795" b="1795"/>
          <a:stretch/>
        </p:blipFill>
        <p:spPr>
          <a:xfrm>
            <a:off x="4663440" y="1234440"/>
            <a:ext cx="2971800" cy="2148840"/>
          </a:xfrm>
          <a:prstGeom prst="rect">
            <a:avLst/>
          </a:prstGeom>
        </p:spPr>
      </p:pic>
      <p:pic>
        <p:nvPicPr>
          <p:cNvPr id="6" name="Image 2" descr="/mnt/data/cafe_assets/le_miu_cafe.jpg"/>
          <p:cNvPicPr>
            <a:picLocks noChangeAspect="1"/>
          </p:cNvPicPr>
          <p:nvPr/>
        </p:nvPicPr>
        <p:blipFill>
          <a:blip r:embed="rId5"/>
          <a:srcRect l="16887" r="16887"/>
          <a:stretch/>
        </p:blipFill>
        <p:spPr>
          <a:xfrm>
            <a:off x="4663440" y="3611880"/>
            <a:ext cx="2971800" cy="242316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7973568" y="1325880"/>
            <a:ext cx="3520440" cy="4526280"/>
          </a:xfrm>
          <a:prstGeom prst="roundRect">
            <a:avLst>
              <a:gd name="adj" fmla="val 1299"/>
            </a:avLst>
          </a:prstGeom>
          <a:solidFill>
            <a:srgbClr val="FFFFFF"/>
          </a:solidFill>
          <a:ln w="1270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3"/>
          <p:cNvSpPr/>
          <p:nvPr/>
        </p:nvSpPr>
        <p:spPr>
          <a:xfrm>
            <a:off x="8275320" y="164592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POSITIONING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4"/>
          <p:cNvSpPr/>
          <p:nvPr/>
        </p:nvSpPr>
        <p:spPr>
          <a:xfrm>
            <a:off x="8275320" y="1920240"/>
            <a:ext cx="288036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French art de vivre, fashion credentials and premium café ambience create a differentiated experience for operators and landlords.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5"/>
          <p:cNvSpPr/>
          <p:nvPr/>
        </p:nvSpPr>
        <p:spPr>
          <a:xfrm>
            <a:off x="8275320" y="32918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TARGET GEOGRAPHIES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275320" y="3566160"/>
            <a:ext cx="28803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Mediterranean and Gulf markets with café culture, tourism flows and appetite for premium lifestyle concepts.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7"/>
          <p:cNvSpPr/>
          <p:nvPr/>
        </p:nvSpPr>
        <p:spPr>
          <a:xfrm>
            <a:off x="8366760" y="4800600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35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8"/>
          <p:cNvSpPr/>
          <p:nvPr/>
        </p:nvSpPr>
        <p:spPr>
          <a:xfrm>
            <a:off x="8366760" y="5276088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digital platforms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9"/>
          <p:cNvSpPr/>
          <p:nvPr/>
        </p:nvSpPr>
        <p:spPr>
          <a:xfrm>
            <a:off x="9829800" y="4800600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65M+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9829800" y="5276088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social reach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Business model: license the brand, not the operations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Café Muse retains IP economics while operators run the cafés.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291840" y="2432304"/>
            <a:ext cx="594360" cy="548640"/>
          </a:xfrm>
          <a:prstGeom prst="chevron">
            <a:avLst/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92240" y="2432304"/>
            <a:ext cx="594360" cy="548640"/>
          </a:xfrm>
          <a:prstGeom prst="chevron">
            <a:avLst/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281160" y="2432304"/>
            <a:ext cx="594360" cy="548640"/>
          </a:xfrm>
          <a:prstGeom prst="chevron">
            <a:avLst/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85800" y="1965960"/>
            <a:ext cx="2423160" cy="1417320"/>
          </a:xfrm>
          <a:prstGeom prst="roundRect">
            <a:avLst>
              <a:gd name="adj" fmla="val 5161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22960" y="2221992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Café MUSE IP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0392" y="2624328"/>
            <a:ext cx="20939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Lifestyle brand, concept and standards</a:t>
            </a:r>
            <a:endParaRPr kumimoji="0" lang="en-US" sz="9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886200" y="1965960"/>
            <a:ext cx="2423160" cy="1417320"/>
          </a:xfrm>
          <a:prstGeom prst="roundRect">
            <a:avLst>
              <a:gd name="adj" fmla="val 5161"/>
            </a:avLst>
          </a:prstGeom>
          <a:solidFill>
            <a:srgbClr val="315D86"/>
          </a:solidFill>
          <a:ln w="12700">
            <a:solidFill>
              <a:srgbClr val="315D8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023360" y="2221992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Country operator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050792" y="2624328"/>
            <a:ext cx="20939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Selected F&amp;B partner with local execution capability</a:t>
            </a:r>
            <a:endParaRPr kumimoji="0" lang="en-US" sz="9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086600" y="1965960"/>
            <a:ext cx="2011680" cy="1417320"/>
          </a:xfrm>
          <a:prstGeom prst="roundRect">
            <a:avLst>
              <a:gd name="adj" fmla="val 5161"/>
            </a:avLst>
          </a:prstGeom>
          <a:solidFill>
            <a:srgbClr val="587A58"/>
          </a:solidFill>
          <a:ln w="12700">
            <a:solidFill>
              <a:srgbClr val="587A5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223760" y="222199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Licensed cafés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251192" y="2624328"/>
            <a:ext cx="16824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Premium outlets in target locations</a:t>
            </a:r>
            <a:endParaRPr kumimoji="0" lang="en-US" sz="9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21240" y="1965960"/>
            <a:ext cx="1645920" cy="1417320"/>
          </a:xfrm>
          <a:prstGeom prst="roundRect">
            <a:avLst>
              <a:gd name="adj" fmla="val 5161"/>
            </a:avLst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058400" y="222199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Café Muse ME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085832" y="2624328"/>
            <a:ext cx="13167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Royalties + deferred licensing fees</a:t>
            </a:r>
            <a:endParaRPr kumimoji="0" lang="en-US" sz="9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60120" y="4800600"/>
            <a:ext cx="9966960" cy="0"/>
          </a:xfrm>
          <a:prstGeom prst="line">
            <a:avLst/>
          </a:prstGeom>
          <a:noFill/>
          <a:ln w="1905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68680" y="5074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One-time fee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68680" y="55504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received upfront; recognized over 10 years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703320" y="5074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6% revenue share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703320" y="55504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monthly royalty from each café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583680" y="5074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$10K floor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583680" y="55504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minimum monthly license payment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418320" y="50749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10-year term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418320" y="555040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long-term operator agreements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Expansion roadmap: 10 cafés by mid-2026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plan builds from Saudi Arabia into Qatar, UAE, Kuwait, Turkey, Morocco and Egypt.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Image 0" descr="/mnt/data/cafe_assets/riyadh_cafe.jpg"/>
          <p:cNvPicPr>
            <a:picLocks noChangeAspect="1"/>
          </p:cNvPicPr>
          <p:nvPr/>
        </p:nvPicPr>
        <p:blipFill>
          <a:blip r:embed="rId3"/>
          <a:srcRect l="25223" r="25223"/>
          <a:stretch/>
        </p:blipFill>
        <p:spPr>
          <a:xfrm>
            <a:off x="8092440" y="1005840"/>
            <a:ext cx="3383280" cy="5120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051560" y="3063240"/>
            <a:ext cx="6309360" cy="0"/>
          </a:xfrm>
          <a:prstGeom prst="line">
            <a:avLst/>
          </a:prstGeom>
          <a:noFill/>
          <a:ln w="254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77240" y="2816352"/>
            <a:ext cx="475488" cy="475488"/>
          </a:xfrm>
          <a:prstGeom prst="ellipse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548640" y="233172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274320" y="35204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Riyadh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274320" y="41605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Saudi Arabia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788920" y="2816352"/>
            <a:ext cx="475488" cy="475488"/>
          </a:xfrm>
          <a:prstGeom prst="ellipse">
            <a:avLst/>
          </a:prstGeom>
          <a:solidFill>
            <a:srgbClr val="315D86"/>
          </a:solidFill>
          <a:ln w="12700">
            <a:solidFill>
              <a:srgbClr val="315D8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560320" y="233172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286000" y="35204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Jeddah • Doha • Dubai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286000" y="41605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Saudi Arabia, Qatar, UAE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800600" y="2816352"/>
            <a:ext cx="475488" cy="475488"/>
          </a:xfrm>
          <a:prstGeom prst="ellipse">
            <a:avLst/>
          </a:prstGeom>
          <a:solidFill>
            <a:srgbClr val="587A58"/>
          </a:solidFill>
          <a:ln w="12700">
            <a:solidFill>
              <a:srgbClr val="587A5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572000" y="233172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87A5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297680" y="35204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Abu Dhabi • DXB Airport • Kuwait City • Istanbul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297680" y="41605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UAE, Kuwait, Turkey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812280" y="2816352"/>
            <a:ext cx="475488" cy="475488"/>
          </a:xfrm>
          <a:prstGeom prst="ellipse">
            <a:avLst/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583680" y="233172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309360" y="35204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Marrakech • Cairo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309360" y="41605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Morocco, Egypt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868680" y="51663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868680" y="56418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licensed outlets planned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2743200" y="516636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$3.25M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2743200" y="5641848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initial one-time fees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4754880" y="516636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$2.22M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4754880" y="5641848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total royalties through 2026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Revenue engine: upfront cash + recurring royalties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model separates cash received from revenue recognized over the license period.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4" name="Chart 0"/>
          <p:cNvGraphicFramePr/>
          <p:nvPr/>
        </p:nvGraphicFramePr>
        <p:xfrm>
          <a:off x="731520" y="1417320"/>
          <a:ext cx="5303520" cy="425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629400" y="14173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ACCOUNTING LOGIC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629400" y="1691640"/>
            <a:ext cx="43891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upfront fee strengthens cash generation immediately but is recognized as deferred revenue over the 10-year agreement.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6629400" y="3063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OPERATOR ALIGNMENT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6629400" y="3337560"/>
            <a:ext cx="43891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6% monthly revenue share aligns Café Muse ME with the operator’s performance, while the minimum royalty protects baseline economics.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629399" y="4946904"/>
            <a:ext cx="1372123" cy="438912"/>
          </a:xfrm>
          <a:prstGeom prst="roundRect">
            <a:avLst>
              <a:gd name="adj" fmla="val 17647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702552" y="5092401"/>
            <a:ext cx="1203246" cy="206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Cash first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001000" y="4946904"/>
            <a:ext cx="1815424" cy="438912"/>
          </a:xfrm>
          <a:prstGeom prst="roundRect">
            <a:avLst>
              <a:gd name="adj" fmla="val 17647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074151" y="5092401"/>
            <a:ext cx="1646547" cy="206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Revenue over time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9784080" y="4946904"/>
            <a:ext cx="1847088" cy="438912"/>
          </a:xfrm>
          <a:prstGeom prst="roundRect">
            <a:avLst>
              <a:gd name="adj" fmla="val 17647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857231" y="5092401"/>
            <a:ext cx="1678211" cy="206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Performance-linked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Financial outlook: scaling into high margin profitability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Forecast shows transition from early operating loss to 60% EBITDA margin by year three.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34877565"/>
              </p:ext>
            </p:extLst>
          </p:nvPr>
        </p:nvGraphicFramePr>
        <p:xfrm>
          <a:off x="658368" y="1298448"/>
          <a:ext cx="557784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1"/>
          <p:cNvGraphicFramePr/>
          <p:nvPr>
            <p:extLst>
              <p:ext uri="{D42A27DB-BD31-4B8C-83A1-F6EECF244321}">
                <p14:modId xmlns:p14="http://schemas.microsoft.com/office/powerpoint/2010/main" val="3144889521"/>
              </p:ext>
            </p:extLst>
          </p:nvPr>
        </p:nvGraphicFramePr>
        <p:xfrm>
          <a:off x="6675120" y="1298448"/>
          <a:ext cx="438912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2"/>
          <p:cNvSpPr/>
          <p:nvPr/>
        </p:nvSpPr>
        <p:spPr>
          <a:xfrm>
            <a:off x="914400" y="57332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$1.47M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3"/>
          <p:cNvSpPr/>
          <p:nvPr/>
        </p:nvSpPr>
        <p:spPr>
          <a:xfrm>
            <a:off x="914400" y="6208776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Dec-26 total revenue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3291840" y="5733288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$880K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5"/>
          <p:cNvSpPr/>
          <p:nvPr/>
        </p:nvSpPr>
        <p:spPr>
          <a:xfrm>
            <a:off x="3291840" y="620877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Dec-26 EBITDA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486400" y="5733288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587A5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60%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486400" y="620877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Dec-26 EBITDA margin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8"/>
          <p:cNvSpPr/>
          <p:nvPr/>
        </p:nvSpPr>
        <p:spPr>
          <a:xfrm>
            <a:off x="7772400" y="5733288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15D8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$3.99M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772400" y="620877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0" i="0" u="none" strike="noStrike" kern="1200" cap="none" spc="0" normalizeH="0" baseline="0" noProof="0" dirty="0">
                <a:ln>
                  <a:noFill/>
                </a:ln>
                <a:solidFill>
                  <a:srgbClr val="6C5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Dec-26 ending cash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Cash flow is the core financial story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Upfront opening fees produce surplus cash even as accounting revenue is smoothed over time.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870103781"/>
              </p:ext>
            </p:extLst>
          </p:nvPr>
        </p:nvGraphicFramePr>
        <p:xfrm>
          <a:off x="731520" y="1325880"/>
          <a:ext cx="539496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583680" y="1417320"/>
            <a:ext cx="4297680" cy="4389120"/>
          </a:xfrm>
          <a:prstGeom prst="roundRect">
            <a:avLst>
              <a:gd name="adj" fmla="val 1064"/>
            </a:avLst>
          </a:prstGeom>
          <a:solidFill>
            <a:srgbClr val="FFFFFF"/>
          </a:solidFill>
          <a:ln w="1270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03720" y="173736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CASH CONVERSION LEVERS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6903720" y="2011680"/>
            <a:ext cx="35204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8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Opening fees from new cafés: $950K in 2024, $1.1M in 2025 and $800K in 2026.</a:t>
            </a:r>
            <a:endParaRPr kumimoji="0" lang="en-US" sz="15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6903720" y="3063240"/>
            <a:ext cx="35204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8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Operating cash flow turns positive in 2025, rising from -$98K in 2024 to $579K in 2026.</a:t>
            </a:r>
            <a:endParaRPr kumimoji="0" lang="en-US" sz="15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03720" y="4114800"/>
            <a:ext cx="35204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8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Deferred revenue liability grows alongside upfront licensing cash, reflecting recognition over the term.</a:t>
            </a:r>
            <a:endParaRPr kumimoji="0" lang="en-US" sz="15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Deal structure: $1M for 20% equity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proposed investment targets expansion, licensing capabilities and operating infrastructure.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Image 0" descr="/mnt/data/cafe_assets/dubai_cafe.jpg"/>
          <p:cNvPicPr>
            <a:picLocks noChangeAspect="1"/>
          </p:cNvPicPr>
          <p:nvPr/>
        </p:nvPicPr>
        <p:blipFill>
          <a:blip r:embed="rId3"/>
          <a:srcRect l="26103" r="26103"/>
          <a:stretch/>
        </p:blipFill>
        <p:spPr>
          <a:xfrm>
            <a:off x="594360" y="1234440"/>
            <a:ext cx="3566160" cy="46634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0" y="1307592"/>
            <a:ext cx="1920240" cy="1737360"/>
          </a:xfrm>
          <a:prstGeom prst="roundRect">
            <a:avLst>
              <a:gd name="adj" fmla="val 2632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4736592" y="166420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$1.0M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4736592" y="212140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7D7C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capital raise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812280" y="1307592"/>
            <a:ext cx="1920240" cy="1737360"/>
          </a:xfrm>
          <a:prstGeom prst="roundRect">
            <a:avLst>
              <a:gd name="adj" fmla="val 2632"/>
            </a:avLst>
          </a:prstGeom>
          <a:solidFill>
            <a:srgbClr val="315D86"/>
          </a:solidFill>
          <a:ln w="12700">
            <a:solidFill>
              <a:srgbClr val="315D8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76872" y="166420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20%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76872" y="212140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E7D7C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equity offered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9052560" y="1307592"/>
            <a:ext cx="1920240" cy="1737360"/>
          </a:xfrm>
          <a:prstGeom prst="roundRect">
            <a:avLst>
              <a:gd name="adj" fmla="val 2632"/>
            </a:avLst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217152" y="1664208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25%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217152" y="212140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IRR benchmark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572000" y="365760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USE OF FUNDS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572000" y="3931920"/>
            <a:ext cx="63550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Expand into new markets, acquire additional IP rights, strengthen the licensing framework, and fund legal, marketing and administrative capabilities.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572000" y="52578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B7916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LIQUIDITY OPTIONS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572000" y="5532120"/>
            <a:ext cx="63550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80" b="0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Potential buyback at year three, delayed income arrangement, sale to another investor, later investment round, or retention for future growth.</a:t>
            </a:r>
            <a:endParaRPr kumimoji="0" lang="en-US" sz="14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risks and mitigants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Execution depends on operator quality, IP protection, market acceptance and economic resilience.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77240" y="1344168"/>
            <a:ext cx="384048" cy="384048"/>
          </a:xfrm>
          <a:prstGeom prst="ellipse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77240" y="1426464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132588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Market adoption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657600" y="1344168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Use Saudi proof of concept, pilot programs and market-specific tailoring.</a:t>
            </a:r>
            <a:endParaRPr kumimoji="0" lang="en-US" sz="15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371600" y="2011680"/>
            <a:ext cx="9281160" cy="0"/>
          </a:xfrm>
          <a:prstGeom prst="line">
            <a:avLst/>
          </a:prstGeom>
          <a:noFill/>
          <a:ln w="1016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77240" y="2395728"/>
            <a:ext cx="384048" cy="384048"/>
          </a:xfrm>
          <a:prstGeom prst="ellipse">
            <a:avLst/>
          </a:prstGeom>
          <a:solidFill>
            <a:srgbClr val="315D86"/>
          </a:solidFill>
          <a:ln w="12700">
            <a:solidFill>
              <a:srgbClr val="315D8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77240" y="2478024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371600" y="237744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IP protection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657600" y="2395728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Secure trademarks, patents where applicable and strict operator contracts.</a:t>
            </a:r>
            <a:endParaRPr kumimoji="0" lang="en-US" sz="15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371600" y="3063240"/>
            <a:ext cx="9281160" cy="0"/>
          </a:xfrm>
          <a:prstGeom prst="line">
            <a:avLst/>
          </a:prstGeom>
          <a:noFill/>
          <a:ln w="1016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77240" y="3447288"/>
            <a:ext cx="384048" cy="384048"/>
          </a:xfrm>
          <a:prstGeom prst="ellipse">
            <a:avLst/>
          </a:prstGeom>
          <a:solidFill>
            <a:srgbClr val="587A58"/>
          </a:solidFill>
          <a:ln w="12700">
            <a:solidFill>
              <a:srgbClr val="587A5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77240" y="3529584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71600" y="34290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Economic cycles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657600" y="3447288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Diversify geographies and focus on resilient high-end demand.</a:t>
            </a:r>
            <a:endParaRPr kumimoji="0" lang="en-US" sz="15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371600" y="4114800"/>
            <a:ext cx="9281160" cy="0"/>
          </a:xfrm>
          <a:prstGeom prst="line">
            <a:avLst/>
          </a:prstGeom>
          <a:noFill/>
          <a:ln w="1016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77240" y="4498848"/>
            <a:ext cx="384048" cy="384048"/>
          </a:xfrm>
          <a:prstGeom prst="ellipse">
            <a:avLst/>
          </a:prstGeom>
          <a:solidFill>
            <a:srgbClr val="B79166"/>
          </a:solidFill>
          <a:ln w="12700">
            <a:solidFill>
              <a:srgbClr val="B7916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77240" y="4581144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371600" y="448056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8222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Operator execution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57600" y="4498848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rgbClr val="6E707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Rigorous due diligence, training, support and quality audits.</a:t>
            </a:r>
            <a:endParaRPr kumimoji="0" lang="en-US" sz="15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371600" y="5166360"/>
            <a:ext cx="9281160" cy="0"/>
          </a:xfrm>
          <a:prstGeom prst="line">
            <a:avLst/>
          </a:prstGeom>
          <a:noFill/>
          <a:ln w="10160">
            <a:solidFill>
              <a:srgbClr val="E9DF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24" name="Image 0" descr="/mnt/data/cafe_assets/le_miu_cafe.jpg"/>
          <p:cNvPicPr>
            <a:picLocks noChangeAspect="1"/>
          </p:cNvPicPr>
          <p:nvPr/>
        </p:nvPicPr>
        <p:blipFill>
          <a:blip r:embed="rId3">
            <a:alphaModFix amt="60000"/>
          </a:blip>
          <a:srcRect t="29134" b="29134"/>
          <a:stretch/>
        </p:blipFill>
        <p:spPr>
          <a:xfrm>
            <a:off x="7726680" y="5257800"/>
            <a:ext cx="3246120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afe_assets/riyadh_cafe.jpg"/>
          <p:cNvPicPr>
            <a:picLocks noChangeAspect="1"/>
          </p:cNvPicPr>
          <p:nvPr/>
        </p:nvPicPr>
        <p:blipFill>
          <a:blip r:embed="rId3"/>
          <a:srcRect l="18803" r="18803"/>
          <a:stretch/>
        </p:blipFill>
        <p:spPr>
          <a:xfrm>
            <a:off x="6995160" y="594360"/>
            <a:ext cx="4526280" cy="5440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051560"/>
            <a:ext cx="5943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scalable lifestyle café platform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1"/>
          <p:cNvSpPr/>
          <p:nvPr/>
        </p:nvSpPr>
        <p:spPr>
          <a:xfrm>
            <a:off x="758952" y="2011680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F5EE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Café Muse ME LLC combines brand/IP monetization, operator-led execution and premium market positioning to build a licensing platform with attractive cash generation.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58952" y="4160520"/>
            <a:ext cx="5303520" cy="1097280"/>
          </a:xfrm>
          <a:prstGeom prst="roundRect">
            <a:avLst>
              <a:gd name="adj" fmla="val 41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960120" y="4443984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1732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Next step: validate operator pipeline, licensing agreements, IP rights and model assumptions before investment decision.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1858</Words>
  <Application>Microsoft Office PowerPoint</Application>
  <PresentationFormat>Widescreen</PresentationFormat>
  <Paragraphs>342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Café Muse ME LLC — Sectioned Investment Presentation</dc:title>
  <dc:subject>Café Muse ME LLC sectioned investment presentation</dc:subject>
  <dc:creator>Isaac</dc:creator>
  <cp:lastModifiedBy>Isaac Martinez Barcia</cp:lastModifiedBy>
  <cp:revision>2</cp:revision>
  <dcterms:created xsi:type="dcterms:W3CDTF">2026-08-05T11:34:53Z</dcterms:created>
  <dcterms:modified xsi:type="dcterms:W3CDTF">2026-08-05T18:50:11Z</dcterms:modified>
</cp:coreProperties>
</file>